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9" r:id="rId3"/>
    <p:sldId id="257" r:id="rId4"/>
    <p:sldId id="266" r:id="rId5"/>
    <p:sldId id="270" r:id="rId6"/>
    <p:sldId id="262" r:id="rId7"/>
    <p:sldId id="274" r:id="rId8"/>
    <p:sldId id="263" r:id="rId9"/>
    <p:sldId id="275" r:id="rId10"/>
    <p:sldId id="264" r:id="rId11"/>
    <p:sldId id="271" r:id="rId12"/>
    <p:sldId id="259" r:id="rId13"/>
    <p:sldId id="273" r:id="rId14"/>
    <p:sldId id="276"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5" d="100"/>
          <a:sy n="65" d="100"/>
        </p:scale>
        <p:origin x="-1452"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11/05/2020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11/05/2020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11/05/2020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11/05/2020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11/05/2020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11/05/2020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11/05/2020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11/05/2020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11/05/2020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11/05/2020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11/05/2020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11/05/2020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ctrTitle"/>
          </p:nvPr>
        </p:nvSpPr>
        <p:spPr>
          <a:xfrm>
            <a:off x="762000" y="1752600"/>
            <a:ext cx="7772400" cy="1466850"/>
          </a:xfrm>
        </p:spPr>
        <p:txBody>
          <a:bodyPr>
            <a:normAutofit fontScale="90000"/>
          </a:bodyPr>
          <a:lstStyle/>
          <a:p>
            <a:r>
              <a:rPr lang="en-US" b="1" dirty="0" smtClean="0">
                <a:latin typeface="Lucida Sans Unicode" pitchFamily="34" charset="0"/>
                <a:ea typeface="Arial Unicode MS" pitchFamily="34" charset="-128"/>
                <a:cs typeface="Lucida Sans Unicode" pitchFamily="34" charset="0"/>
              </a:rPr>
              <a:t>Guidelines with respect to discharge from Quarantine facility and follow up action in the community</a:t>
            </a:r>
            <a:r>
              <a:rPr lang="en-US" b="1" dirty="0" smtClean="0">
                <a:latin typeface="Lucida Sans Unicode" pitchFamily="34" charset="0"/>
                <a:cs typeface="Lucida Sans Unicode" pitchFamily="34" charset="0"/>
              </a:rPr>
              <a:t/>
            </a:r>
            <a:br>
              <a:rPr lang="en-US" b="1" dirty="0" smtClean="0">
                <a:latin typeface="Lucida Sans Unicode" pitchFamily="34" charset="0"/>
                <a:cs typeface="Lucida Sans Unicode" pitchFamily="34" charset="0"/>
              </a:rPr>
            </a:br>
            <a:endParaRPr lang="en-US" b="1" dirty="0">
              <a:latin typeface="Lucida Sans Unicode" pitchFamily="34" charset="0"/>
              <a:cs typeface="Lucida Sans Unicode" pitchFamily="34" charset="0"/>
            </a:endParaRPr>
          </a:p>
        </p:txBody>
      </p:sp>
      <p:sp>
        <p:nvSpPr>
          <p:cNvPr id="8" name="Subtitle 2"/>
          <p:cNvSpPr>
            <a:spLocks noGrp="1"/>
          </p:cNvSpPr>
          <p:nvPr>
            <p:ph type="subTitle" idx="1"/>
          </p:nvPr>
        </p:nvSpPr>
        <p:spPr>
          <a:xfrm>
            <a:off x="838200" y="4419600"/>
            <a:ext cx="7924800" cy="1600200"/>
          </a:xfrm>
        </p:spPr>
        <p:txBody>
          <a:bodyPr>
            <a:noAutofit/>
          </a:bodyPr>
          <a:lstStyle/>
          <a:p>
            <a:r>
              <a:rPr lang="en-US" sz="2800" b="1" dirty="0" smtClean="0">
                <a:solidFill>
                  <a:schemeClr val="tx1"/>
                </a:solidFill>
                <a:latin typeface="Arial" pitchFamily="34" charset="0"/>
                <a:ea typeface="Arial Unicode MS" pitchFamily="34" charset="-128"/>
                <a:cs typeface="Arial" pitchFamily="34" charset="0"/>
              </a:rPr>
              <a:t>State Institute of Health &amp; Family Welfare</a:t>
            </a:r>
          </a:p>
          <a:p>
            <a:r>
              <a:rPr lang="en-US" sz="2800" b="1" dirty="0" smtClean="0">
                <a:solidFill>
                  <a:schemeClr val="tx1"/>
                </a:solidFill>
                <a:latin typeface="Arial" pitchFamily="34" charset="0"/>
                <a:ea typeface="Arial Unicode MS" pitchFamily="34" charset="-128"/>
                <a:cs typeface="Arial" pitchFamily="34" charset="0"/>
              </a:rPr>
              <a:t>Rajasthan</a:t>
            </a:r>
            <a:endParaRPr lang="en-US" sz="2800" b="1" dirty="0">
              <a:solidFill>
                <a:schemeClr val="tx1"/>
              </a:solidFill>
              <a:latin typeface="Arial" pitchFamily="34" charset="0"/>
              <a:ea typeface="Arial Unicode MS" pitchFamily="34" charset="-128"/>
              <a:cs typeface="Arial"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81000"/>
            <a:ext cx="7924800" cy="1295400"/>
          </a:xfrm>
        </p:spPr>
        <p:txBody>
          <a:bodyPr>
            <a:normAutofit/>
          </a:bodyPr>
          <a:lstStyle/>
          <a:p>
            <a:pPr lvl="0"/>
            <a:r>
              <a:rPr lang="en-US" sz="3200" b="1" dirty="0" smtClean="0">
                <a:latin typeface="Lucida Sans Unicode" pitchFamily="34" charset="0"/>
                <a:ea typeface="Arial Unicode MS" pitchFamily="34" charset="-128"/>
                <a:cs typeface="Lucida Sans Unicode" pitchFamily="34" charset="0"/>
              </a:rPr>
              <a:t>In case of symptoms within 14 days of leaving center</a:t>
            </a:r>
            <a:endParaRPr lang="en-US" sz="3600" b="1" dirty="0">
              <a:latin typeface="Lucida Sans Unicode" pitchFamily="34" charset="0"/>
              <a:cs typeface="Lucida Sans Unicode" pitchFamily="34" charset="0"/>
            </a:endParaRPr>
          </a:p>
        </p:txBody>
      </p:sp>
      <p:sp>
        <p:nvSpPr>
          <p:cNvPr id="3" name="Content Placeholder 2"/>
          <p:cNvSpPr>
            <a:spLocks noGrp="1"/>
          </p:cNvSpPr>
          <p:nvPr>
            <p:ph idx="1"/>
          </p:nvPr>
        </p:nvSpPr>
        <p:spPr/>
        <p:txBody>
          <a:bodyPr>
            <a:normAutofit fontScale="25000" lnSpcReduction="20000"/>
          </a:bodyPr>
          <a:lstStyle/>
          <a:p>
            <a:pPr algn="just"/>
            <a:r>
              <a:rPr lang="en-US" sz="9600" dirty="0" smtClean="0">
                <a:latin typeface="Arial Unicode MS" pitchFamily="34" charset="-128"/>
                <a:ea typeface="Arial Unicode MS" pitchFamily="34" charset="-128"/>
                <a:cs typeface="Arial Unicode MS" pitchFamily="34" charset="-128"/>
              </a:rPr>
              <a:t>Call the nearest health facility or health worker visiting you/ talking to you besides informing the State and District Surveillance Officer.</a:t>
            </a:r>
          </a:p>
          <a:p>
            <a:pPr algn="just"/>
            <a:r>
              <a:rPr lang="en-US" sz="9600" dirty="0" smtClean="0">
                <a:latin typeface="Arial Unicode MS" pitchFamily="34" charset="-128"/>
                <a:ea typeface="Arial Unicode MS" pitchFamily="34" charset="-128"/>
                <a:cs typeface="Arial Unicode MS" pitchFamily="34" charset="-128"/>
              </a:rPr>
              <a:t>An identified care giver (among family members) will only attend to you. He / she will wear mask and wash hands, every time he/ she comes in contact with you.</a:t>
            </a:r>
          </a:p>
          <a:p>
            <a:pPr algn="just"/>
            <a:r>
              <a:rPr lang="en-US" sz="9600" dirty="0" smtClean="0">
                <a:latin typeface="Arial Unicode MS" pitchFamily="34" charset="-128"/>
                <a:ea typeface="Arial Unicode MS" pitchFamily="34" charset="-128"/>
                <a:cs typeface="Arial Unicode MS" pitchFamily="34" charset="-128"/>
              </a:rPr>
              <a:t>Use surgical triple layer mask immediately on realization of symptoms.</a:t>
            </a:r>
          </a:p>
          <a:p>
            <a:pPr algn="just"/>
            <a:r>
              <a:rPr lang="en-US" sz="9600" dirty="0" smtClean="0">
                <a:latin typeface="Arial Unicode MS" pitchFamily="34" charset="-128"/>
                <a:ea typeface="Arial Unicode MS" pitchFamily="34" charset="-128"/>
                <a:cs typeface="Arial Unicode MS" pitchFamily="34" charset="-128"/>
              </a:rPr>
              <a:t>Get admitted to the identified health facility as advised.</a:t>
            </a:r>
          </a:p>
          <a:p>
            <a:pPr algn="just"/>
            <a:r>
              <a:rPr lang="en-US" sz="9600" dirty="0" smtClean="0">
                <a:latin typeface="Arial Unicode MS" pitchFamily="34" charset="-128"/>
                <a:ea typeface="Arial Unicode MS" pitchFamily="34" charset="-128"/>
                <a:cs typeface="Arial Unicode MS" pitchFamily="34" charset="-128"/>
              </a:rPr>
              <a:t>The vehicle/ ambulance which was used for transportation also needs to be disinfected. (Contact the health facility for the disinfection procedure).</a:t>
            </a:r>
          </a:p>
          <a:p>
            <a:pPr algn="just"/>
            <a:r>
              <a:rPr lang="en-US" sz="9600" dirty="0" smtClean="0">
                <a:latin typeface="Arial Unicode MS" pitchFamily="34" charset="-128"/>
                <a:ea typeface="Arial Unicode MS" pitchFamily="34" charset="-128"/>
                <a:cs typeface="Arial Unicode MS" pitchFamily="34" charset="-128"/>
              </a:rPr>
              <a:t>Follow infection prevention and control practices at all times and places.</a:t>
            </a:r>
          </a:p>
          <a:p>
            <a:endParaRPr lang="en-US" dirty="0"/>
          </a:p>
        </p:txBody>
      </p:sp>
      <p:pic>
        <p:nvPicPr>
          <p:cNvPr id="4" name="Picture 3" descr="C:\Users\ollin\Downloads\SIHFW logo.PNG"/>
          <p:cNvPicPr>
            <a:picLocks noChangeAspect="1" noChangeArrowheads="1"/>
          </p:cNvPicPr>
          <p:nvPr/>
        </p:nvPicPr>
        <p:blipFill>
          <a:blip r:embed="rId2" cstate="print"/>
          <a:srcRect/>
          <a:stretch>
            <a:fillRect/>
          </a:stretch>
        </p:blipFill>
        <p:spPr bwMode="auto">
          <a:xfrm>
            <a:off x="8062912" y="0"/>
            <a:ext cx="1081088" cy="1128308"/>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67000"/>
            <a:ext cx="8229600" cy="1143000"/>
          </a:xfrm>
        </p:spPr>
        <p:txBody>
          <a:bodyPr>
            <a:noAutofit/>
          </a:bodyPr>
          <a:lstStyle/>
          <a:p>
            <a:r>
              <a:rPr lang="en-US" b="1" dirty="0" smtClean="0">
                <a:latin typeface="Lucida Sans Unicode" pitchFamily="34" charset="0"/>
                <a:ea typeface="Arial Unicode MS" pitchFamily="34" charset="-128"/>
                <a:cs typeface="Lucida Sans Unicode" pitchFamily="34" charset="0"/>
              </a:rPr>
              <a:t>Advice to other family members at home</a:t>
            </a:r>
            <a:endParaRPr lang="en-US" b="1" dirty="0">
              <a:latin typeface="Lucida Sans Unicode" pitchFamily="34" charset="0"/>
              <a:ea typeface="Arial Unicode MS" pitchFamily="34" charset="-128"/>
              <a:cs typeface="Lucida Sans Unicode" pitchFamily="34" charset="0"/>
            </a:endParaRPr>
          </a:p>
        </p:txBody>
      </p:sp>
      <p:pic>
        <p:nvPicPr>
          <p:cNvPr id="3" name="Picture 2" descr="C:\Users\ollin\Downloads\SIHFW logo.PNG"/>
          <p:cNvPicPr>
            <a:picLocks noChangeAspect="1" noChangeArrowheads="1"/>
          </p:cNvPicPr>
          <p:nvPr/>
        </p:nvPicPr>
        <p:blipFill>
          <a:blip r:embed="rId2" cstate="print"/>
          <a:srcRect/>
          <a:stretch>
            <a:fillRect/>
          </a:stretch>
        </p:blipFill>
        <p:spPr bwMode="auto">
          <a:xfrm>
            <a:off x="8062912" y="0"/>
            <a:ext cx="1081088" cy="1128308"/>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b="1" dirty="0" smtClean="0"/>
              <a:t/>
            </a:r>
            <a:br>
              <a:rPr lang="en-US" b="1" dirty="0" smtClean="0"/>
            </a:br>
            <a:endParaRPr lang="en-US" dirty="0"/>
          </a:p>
        </p:txBody>
      </p:sp>
      <p:sp>
        <p:nvSpPr>
          <p:cNvPr id="3" name="Content Placeholder 2"/>
          <p:cNvSpPr>
            <a:spLocks noGrp="1"/>
          </p:cNvSpPr>
          <p:nvPr>
            <p:ph idx="1"/>
          </p:nvPr>
        </p:nvSpPr>
        <p:spPr>
          <a:xfrm>
            <a:off x="457200" y="762000"/>
            <a:ext cx="8229600" cy="5592763"/>
          </a:xfrm>
        </p:spPr>
        <p:txBody>
          <a:bodyPr>
            <a:noAutofit/>
          </a:bodyPr>
          <a:lstStyle/>
          <a:p>
            <a:pPr algn="just"/>
            <a:r>
              <a:rPr lang="en-US" sz="2400" dirty="0" smtClean="0">
                <a:latin typeface="Arial" pitchFamily="34" charset="0"/>
                <a:cs typeface="Arial" pitchFamily="34" charset="0"/>
              </a:rPr>
              <a:t>Wash your hands with soap and water frequently.</a:t>
            </a:r>
          </a:p>
          <a:p>
            <a:pPr algn="just"/>
            <a:r>
              <a:rPr lang="en-US" sz="2400" dirty="0" smtClean="0">
                <a:latin typeface="Arial" pitchFamily="34" charset="0"/>
                <a:cs typeface="Arial" pitchFamily="34" charset="0"/>
              </a:rPr>
              <a:t>If the person (discharged from the quarantine centre) develops symptoms inform the health worker and also the State and District Surveillance Officer.</a:t>
            </a:r>
          </a:p>
          <a:p>
            <a:pPr algn="just"/>
            <a:r>
              <a:rPr lang="en-US" sz="2400" dirty="0" smtClean="0">
                <a:latin typeface="Arial" pitchFamily="34" charset="0"/>
                <a:cs typeface="Arial" pitchFamily="34" charset="0"/>
              </a:rPr>
              <a:t>In case advised to shift the patient to a health facility:</a:t>
            </a:r>
          </a:p>
          <a:p>
            <a:pPr lvl="1" algn="just"/>
            <a:r>
              <a:rPr lang="en-US" sz="2400" dirty="0" smtClean="0">
                <a:latin typeface="Arial" pitchFamily="34" charset="0"/>
                <a:cs typeface="Arial" pitchFamily="34" charset="0"/>
              </a:rPr>
              <a:t>Share list of all contacts till date with the treating doctor/ health care worker and the State and District Surveillance</a:t>
            </a:r>
          </a:p>
          <a:p>
            <a:pPr algn="just"/>
            <a:r>
              <a:rPr lang="en-US" sz="2400" dirty="0" smtClean="0">
                <a:latin typeface="Arial" pitchFamily="34" charset="0"/>
                <a:cs typeface="Arial" pitchFamily="34" charset="0"/>
              </a:rPr>
              <a:t>Family members to be in home quarantine till either medical examination rules out novel </a:t>
            </a:r>
            <a:r>
              <a:rPr lang="en-US" sz="2400" dirty="0" err="1" smtClean="0">
                <a:latin typeface="Arial" pitchFamily="34" charset="0"/>
                <a:cs typeface="Arial" pitchFamily="34" charset="0"/>
              </a:rPr>
              <a:t>coronavirus</a:t>
            </a:r>
            <a:r>
              <a:rPr lang="en-US" sz="2400" dirty="0" smtClean="0">
                <a:latin typeface="Arial" pitchFamily="34" charset="0"/>
                <a:cs typeface="Arial" pitchFamily="34" charset="0"/>
              </a:rPr>
              <a:t> infection or the result of sample is negative.</a:t>
            </a:r>
          </a:p>
          <a:p>
            <a:pPr lvl="1" algn="just"/>
            <a:r>
              <a:rPr lang="en-US" sz="2400" dirty="0" smtClean="0">
                <a:latin typeface="Arial" pitchFamily="34" charset="0"/>
                <a:cs typeface="Arial" pitchFamily="34" charset="0"/>
              </a:rPr>
              <a:t>Proper disinfection of bedding/ clothing/ room/ all personal belongings should be followed with 1% Sodium hypochlorite solution.</a:t>
            </a:r>
          </a:p>
          <a:p>
            <a:endParaRPr lang="en-US" sz="2800" dirty="0">
              <a:latin typeface="Arial" pitchFamily="34" charset="0"/>
              <a:cs typeface="Arial" pitchFamily="34" charset="0"/>
            </a:endParaRPr>
          </a:p>
        </p:txBody>
      </p:sp>
      <p:pic>
        <p:nvPicPr>
          <p:cNvPr id="4" name="Picture 3" descr="C:\Users\ollin\Downloads\SIHFW logo.PNG"/>
          <p:cNvPicPr>
            <a:picLocks noChangeAspect="1" noChangeArrowheads="1"/>
          </p:cNvPicPr>
          <p:nvPr/>
        </p:nvPicPr>
        <p:blipFill>
          <a:blip r:embed="rId2" cstate="print"/>
          <a:srcRect/>
          <a:stretch>
            <a:fillRect/>
          </a:stretch>
        </p:blipFill>
        <p:spPr bwMode="auto">
          <a:xfrm>
            <a:off x="8062912" y="0"/>
            <a:ext cx="1081088" cy="1128308"/>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7696200" cy="1143000"/>
          </a:xfrm>
        </p:spPr>
        <p:txBody>
          <a:bodyPr>
            <a:normAutofit fontScale="90000"/>
          </a:bodyPr>
          <a:lstStyle/>
          <a:p>
            <a:r>
              <a:rPr lang="en-US" b="1" dirty="0" smtClean="0">
                <a:latin typeface="Lucida Sans Unicode" pitchFamily="34" charset="0"/>
                <a:cs typeface="Lucida Sans Unicode" pitchFamily="34" charset="0"/>
              </a:rPr>
              <a:t>Source of the above information</a:t>
            </a:r>
            <a:endParaRPr lang="en-US" b="1" dirty="0">
              <a:latin typeface="Lucida Sans Unicode" pitchFamily="34" charset="0"/>
              <a:cs typeface="Lucida Sans Unicode" pitchFamily="34" charset="0"/>
            </a:endParaRPr>
          </a:p>
        </p:txBody>
      </p:sp>
      <p:sp>
        <p:nvSpPr>
          <p:cNvPr id="3" name="Content Placeholder 2"/>
          <p:cNvSpPr>
            <a:spLocks noGrp="1"/>
          </p:cNvSpPr>
          <p:nvPr>
            <p:ph idx="1"/>
          </p:nvPr>
        </p:nvSpPr>
        <p:spPr>
          <a:xfrm>
            <a:off x="685800" y="2819400"/>
            <a:ext cx="8153400" cy="2133600"/>
          </a:xfrm>
        </p:spPr>
        <p:txBody>
          <a:bodyPr/>
          <a:lstStyle/>
          <a:p>
            <a:pPr algn="ctr">
              <a:buNone/>
            </a:pPr>
            <a:r>
              <a:rPr lang="en-US" b="1" dirty="0" smtClean="0">
                <a:solidFill>
                  <a:srgbClr val="FF0000"/>
                </a:solidFill>
              </a:rPr>
              <a:t>https://ncdc.gov.in/WriteReadData/l892s/90542653311584546120.pdf</a:t>
            </a:r>
            <a:endParaRPr lang="en-US" b="1" dirty="0">
              <a:solidFill>
                <a:srgbClr val="FF0000"/>
              </a:solidFill>
            </a:endParaRPr>
          </a:p>
        </p:txBody>
      </p:sp>
      <p:pic>
        <p:nvPicPr>
          <p:cNvPr id="4" name="Picture 3" descr="C:\Users\ollin\Downloads\SIHFW logo.PNG"/>
          <p:cNvPicPr>
            <a:picLocks noChangeAspect="1" noChangeArrowheads="1"/>
          </p:cNvPicPr>
          <p:nvPr/>
        </p:nvPicPr>
        <p:blipFill>
          <a:blip r:embed="rId2" cstate="print"/>
          <a:srcRect/>
          <a:stretch>
            <a:fillRect/>
          </a:stretch>
        </p:blipFill>
        <p:spPr bwMode="auto">
          <a:xfrm>
            <a:off x="8062912" y="0"/>
            <a:ext cx="1081088" cy="1128308"/>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2"/>
          <a:srcRect/>
          <a:stretch>
            <a:fillRect/>
          </a:stretch>
        </p:blipFill>
        <p:spPr bwMode="auto">
          <a:xfrm>
            <a:off x="1066800" y="1143000"/>
            <a:ext cx="6629400" cy="4419600"/>
          </a:xfrm>
          <a:prstGeom prst="rect">
            <a:avLst/>
          </a:prstGeom>
          <a:noFill/>
          <a:ln w="9525">
            <a:noFill/>
            <a:miter lim="800000"/>
            <a:headEnd/>
            <a:tailEnd/>
          </a:ln>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0"/>
            <a:ext cx="8229600" cy="3276600"/>
          </a:xfrm>
        </p:spPr>
        <p:txBody>
          <a:bodyPr>
            <a:normAutofit/>
          </a:bodyPr>
          <a:lstStyle/>
          <a:p>
            <a:r>
              <a:rPr lang="en-US" dirty="0" smtClean="0">
                <a:latin typeface="Lucida Sans Unicode" pitchFamily="34" charset="0"/>
                <a:ea typeface="Arial Unicode MS" pitchFamily="34" charset="-128"/>
                <a:cs typeface="Lucida Sans Unicode" pitchFamily="34" charset="0"/>
              </a:rPr>
              <a:t>Guidelines for </a:t>
            </a:r>
            <a:br>
              <a:rPr lang="en-US" dirty="0" smtClean="0">
                <a:latin typeface="Lucida Sans Unicode" pitchFamily="34" charset="0"/>
                <a:ea typeface="Arial Unicode MS" pitchFamily="34" charset="-128"/>
                <a:cs typeface="Lucida Sans Unicode" pitchFamily="34" charset="0"/>
              </a:rPr>
            </a:br>
            <a:r>
              <a:rPr lang="en-US" dirty="0" smtClean="0">
                <a:latin typeface="Lucida Sans Unicode" pitchFamily="34" charset="0"/>
                <a:ea typeface="Arial Unicode MS" pitchFamily="34" charset="-128"/>
                <a:cs typeface="Lucida Sans Unicode" pitchFamily="34" charset="0"/>
              </a:rPr>
              <a:t>Quarantine facility In-charge &amp; Health Professionals at Quarantine facility</a:t>
            </a:r>
            <a:endParaRPr lang="en-US" dirty="0">
              <a:latin typeface="Lucida Sans Unicode" pitchFamily="34" charset="0"/>
              <a:cs typeface="Lucida Sans Unicode" pitchFamily="34" charset="0"/>
            </a:endParaRPr>
          </a:p>
        </p:txBody>
      </p:sp>
      <p:pic>
        <p:nvPicPr>
          <p:cNvPr id="3" name="Picture 2" descr="C:\Users\ollin\Downloads\SIHFW logo.PNG"/>
          <p:cNvPicPr>
            <a:picLocks noChangeAspect="1" noChangeArrowheads="1"/>
          </p:cNvPicPr>
          <p:nvPr/>
        </p:nvPicPr>
        <p:blipFill>
          <a:blip r:embed="rId2" cstate="print"/>
          <a:srcRect/>
          <a:stretch>
            <a:fillRect/>
          </a:stretch>
        </p:blipFill>
        <p:spPr bwMode="auto">
          <a:xfrm>
            <a:off x="8062912" y="0"/>
            <a:ext cx="1081088" cy="1128308"/>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pPr lvl="0"/>
            <a:r>
              <a:rPr lang="en-US" dirty="0" smtClean="0"/>
              <a:t/>
            </a:r>
            <a:br>
              <a:rPr lang="en-US" dirty="0" smtClean="0"/>
            </a:br>
            <a:endParaRPr lang="en-US" dirty="0"/>
          </a:p>
        </p:txBody>
      </p:sp>
      <p:sp>
        <p:nvSpPr>
          <p:cNvPr id="3" name="Content Placeholder 2"/>
          <p:cNvSpPr>
            <a:spLocks noGrp="1"/>
          </p:cNvSpPr>
          <p:nvPr>
            <p:ph idx="1"/>
          </p:nvPr>
        </p:nvSpPr>
        <p:spPr>
          <a:xfrm>
            <a:off x="381000" y="990600"/>
            <a:ext cx="8229600" cy="5364163"/>
          </a:xfrm>
        </p:spPr>
        <p:txBody>
          <a:bodyPr>
            <a:normAutofit fontScale="92500" lnSpcReduction="20000"/>
          </a:bodyPr>
          <a:lstStyle/>
          <a:p>
            <a:pPr algn="just"/>
            <a:r>
              <a:rPr lang="en-US" dirty="0" smtClean="0">
                <a:latin typeface="Arial" pitchFamily="34" charset="0"/>
                <a:cs typeface="Arial" pitchFamily="34" charset="0"/>
              </a:rPr>
              <a:t>The final sample collection for all the travelers shall be taken up on the 13</a:t>
            </a:r>
            <a:r>
              <a:rPr lang="en-US" sz="2200" dirty="0" smtClean="0">
                <a:latin typeface="Arial" pitchFamily="34" charset="0"/>
                <a:cs typeface="Arial" pitchFamily="34" charset="0"/>
              </a:rPr>
              <a:t>th </a:t>
            </a:r>
            <a:r>
              <a:rPr lang="en-US" dirty="0" smtClean="0">
                <a:latin typeface="Arial" pitchFamily="34" charset="0"/>
                <a:cs typeface="Arial" pitchFamily="34" charset="0"/>
              </a:rPr>
              <a:t>and 14</a:t>
            </a:r>
            <a:r>
              <a:rPr lang="en-US" sz="2200" dirty="0" smtClean="0">
                <a:latin typeface="Arial" pitchFamily="34" charset="0"/>
                <a:cs typeface="Arial" pitchFamily="34" charset="0"/>
              </a:rPr>
              <a:t>th </a:t>
            </a:r>
            <a:r>
              <a:rPr lang="en-US" dirty="0" smtClean="0">
                <a:latin typeface="Arial" pitchFamily="34" charset="0"/>
                <a:cs typeface="Arial" pitchFamily="34" charset="0"/>
              </a:rPr>
              <a:t>day while being in the facility.</a:t>
            </a:r>
          </a:p>
          <a:p>
            <a:pPr algn="just"/>
            <a:r>
              <a:rPr lang="en-US" dirty="0" smtClean="0">
                <a:latin typeface="Arial" pitchFamily="34" charset="0"/>
                <a:cs typeface="Arial" pitchFamily="34" charset="0"/>
              </a:rPr>
              <a:t>The samples shall be collected and sent to the designated laboratories.</a:t>
            </a:r>
          </a:p>
          <a:p>
            <a:pPr algn="just"/>
            <a:r>
              <a:rPr lang="en-US" dirty="0" smtClean="0">
                <a:latin typeface="Arial" pitchFamily="34" charset="0"/>
                <a:cs typeface="Arial" pitchFamily="34" charset="0"/>
              </a:rPr>
              <a:t>The reports for the same shall be received latest by 16</a:t>
            </a:r>
            <a:r>
              <a:rPr lang="en-US" sz="2200" dirty="0" smtClean="0">
                <a:latin typeface="Arial" pitchFamily="34" charset="0"/>
                <a:cs typeface="Arial" pitchFamily="34" charset="0"/>
              </a:rPr>
              <a:t>th</a:t>
            </a:r>
            <a:r>
              <a:rPr lang="en-US" dirty="0" smtClean="0">
                <a:latin typeface="Arial" pitchFamily="34" charset="0"/>
                <a:cs typeface="Arial" pitchFamily="34" charset="0"/>
              </a:rPr>
              <a:t>/17</a:t>
            </a:r>
            <a:r>
              <a:rPr lang="en-US" sz="2200" dirty="0" smtClean="0">
                <a:latin typeface="Arial" pitchFamily="34" charset="0"/>
                <a:cs typeface="Arial" pitchFamily="34" charset="0"/>
              </a:rPr>
              <a:t>th </a:t>
            </a:r>
            <a:r>
              <a:rPr lang="en-US" dirty="0" smtClean="0">
                <a:latin typeface="Arial" pitchFamily="34" charset="0"/>
                <a:cs typeface="Arial" pitchFamily="34" charset="0"/>
              </a:rPr>
              <a:t>day in the facility through ICMR.</a:t>
            </a:r>
          </a:p>
          <a:p>
            <a:pPr algn="just"/>
            <a:r>
              <a:rPr lang="en-US" dirty="0" smtClean="0">
                <a:latin typeface="Arial" pitchFamily="34" charset="0"/>
                <a:cs typeface="Arial" pitchFamily="34" charset="0"/>
              </a:rPr>
              <a:t>Based on the reports a decision can be taken to discharge the travelers.</a:t>
            </a:r>
          </a:p>
          <a:p>
            <a:pPr algn="just"/>
            <a:r>
              <a:rPr lang="en-US" dirty="0" smtClean="0">
                <a:latin typeface="Arial" pitchFamily="34" charset="0"/>
                <a:cs typeface="Arial" pitchFamily="34" charset="0"/>
              </a:rPr>
              <a:t>Discharge shall accordingly, if agreed to, will be done on the 18</a:t>
            </a:r>
            <a:r>
              <a:rPr lang="en-US" sz="2200" dirty="0" smtClean="0">
                <a:latin typeface="Arial" pitchFamily="34" charset="0"/>
                <a:cs typeface="Arial" pitchFamily="34" charset="0"/>
              </a:rPr>
              <a:t>th </a:t>
            </a:r>
            <a:r>
              <a:rPr lang="en-US" dirty="0" smtClean="0">
                <a:latin typeface="Arial" pitchFamily="34" charset="0"/>
                <a:cs typeface="Arial" pitchFamily="34" charset="0"/>
              </a:rPr>
              <a:t>day from the Quarantine facility. </a:t>
            </a:r>
          </a:p>
          <a:p>
            <a:endParaRPr lang="en-US" dirty="0">
              <a:latin typeface="Arial" pitchFamily="34" charset="0"/>
              <a:cs typeface="Arial" pitchFamily="34" charset="0"/>
            </a:endParaRPr>
          </a:p>
        </p:txBody>
      </p:sp>
      <p:pic>
        <p:nvPicPr>
          <p:cNvPr id="4" name="Picture 3" descr="C:\Users\ollin\Downloads\SIHFW logo.PNG"/>
          <p:cNvPicPr>
            <a:picLocks noChangeAspect="1" noChangeArrowheads="1"/>
          </p:cNvPicPr>
          <p:nvPr/>
        </p:nvPicPr>
        <p:blipFill>
          <a:blip r:embed="rId2" cstate="print"/>
          <a:srcRect/>
          <a:stretch>
            <a:fillRect/>
          </a:stretch>
        </p:blipFill>
        <p:spPr bwMode="auto">
          <a:xfrm>
            <a:off x="8062912" y="0"/>
            <a:ext cx="1081088" cy="1128308"/>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143000"/>
            <a:ext cx="8229600" cy="5287963"/>
          </a:xfrm>
        </p:spPr>
        <p:txBody>
          <a:bodyPr>
            <a:normAutofit/>
          </a:bodyPr>
          <a:lstStyle/>
          <a:p>
            <a:pPr algn="just"/>
            <a:r>
              <a:rPr lang="en-US" sz="2800" dirty="0" smtClean="0">
                <a:latin typeface="Arial" pitchFamily="34" charset="0"/>
                <a:cs typeface="Arial" pitchFamily="34" charset="0"/>
              </a:rPr>
              <a:t>Quarantine facility </a:t>
            </a:r>
            <a:r>
              <a:rPr lang="en-US" sz="2800" dirty="0" err="1" smtClean="0">
                <a:latin typeface="Arial" pitchFamily="34" charset="0"/>
                <a:cs typeface="Arial" pitchFamily="34" charset="0"/>
              </a:rPr>
              <a:t>Incharge</a:t>
            </a:r>
            <a:r>
              <a:rPr lang="en-US" sz="2800" dirty="0" smtClean="0">
                <a:latin typeface="Arial" pitchFamily="34" charset="0"/>
                <a:cs typeface="Arial" pitchFamily="34" charset="0"/>
              </a:rPr>
              <a:t> shall accordingly intimate the travelers in advance for them to make arrangement for their onward journey.</a:t>
            </a:r>
          </a:p>
          <a:p>
            <a:pPr algn="just"/>
            <a:r>
              <a:rPr lang="en-US" sz="2800" dirty="0" smtClean="0">
                <a:latin typeface="Arial" pitchFamily="34" charset="0"/>
                <a:cs typeface="Arial" pitchFamily="34" charset="0"/>
              </a:rPr>
              <a:t>A detailed enumeration of the proposed place of stay by the travelers during the next 14 days will be obtained including contact numbers by the Quarantine facility </a:t>
            </a:r>
            <a:r>
              <a:rPr lang="en-US" sz="2800" dirty="0" err="1" smtClean="0">
                <a:latin typeface="Arial" pitchFamily="34" charset="0"/>
                <a:cs typeface="Arial" pitchFamily="34" charset="0"/>
              </a:rPr>
              <a:t>Incharge</a:t>
            </a:r>
            <a:r>
              <a:rPr lang="en-US" sz="2800" dirty="0" smtClean="0">
                <a:latin typeface="Arial" pitchFamily="34" charset="0"/>
                <a:cs typeface="Arial" pitchFamily="34" charset="0"/>
              </a:rPr>
              <a:t>.</a:t>
            </a:r>
          </a:p>
          <a:p>
            <a:pPr algn="just"/>
            <a:r>
              <a:rPr lang="en-US" sz="2800" dirty="0" smtClean="0">
                <a:latin typeface="Arial" pitchFamily="34" charset="0"/>
                <a:cs typeface="Arial" pitchFamily="34" charset="0"/>
              </a:rPr>
              <a:t>The Quarantine facility </a:t>
            </a:r>
            <a:r>
              <a:rPr lang="en-US" sz="2800" dirty="0" err="1" smtClean="0">
                <a:latin typeface="Arial" pitchFamily="34" charset="0"/>
                <a:cs typeface="Arial" pitchFamily="34" charset="0"/>
              </a:rPr>
              <a:t>Incharges</a:t>
            </a:r>
            <a:r>
              <a:rPr lang="en-US" sz="2800" dirty="0" smtClean="0">
                <a:latin typeface="Arial" pitchFamily="34" charset="0"/>
                <a:cs typeface="Arial" pitchFamily="34" charset="0"/>
              </a:rPr>
              <a:t> will plan dropping the travelers  in either of the locations i.e. Bus Station, Railway Station or Airport as per the preference of the travelers.</a:t>
            </a:r>
            <a:endParaRPr lang="en-US" sz="2800" dirty="0">
              <a:latin typeface="Arial" pitchFamily="34" charset="0"/>
              <a:cs typeface="Arial" pitchFamily="34" charset="0"/>
            </a:endParaRPr>
          </a:p>
        </p:txBody>
      </p:sp>
      <p:pic>
        <p:nvPicPr>
          <p:cNvPr id="4" name="Picture 3" descr="C:\Users\ollin\Downloads\SIHFW logo.PNG"/>
          <p:cNvPicPr>
            <a:picLocks noChangeAspect="1" noChangeArrowheads="1"/>
          </p:cNvPicPr>
          <p:nvPr/>
        </p:nvPicPr>
        <p:blipFill>
          <a:blip r:embed="rId2" cstate="print"/>
          <a:srcRect/>
          <a:stretch>
            <a:fillRect/>
          </a:stretch>
        </p:blipFill>
        <p:spPr bwMode="auto">
          <a:xfrm>
            <a:off x="8062912" y="0"/>
            <a:ext cx="1081088" cy="1128308"/>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33400" y="2057400"/>
            <a:ext cx="8229600" cy="2667000"/>
          </a:xfrm>
        </p:spPr>
        <p:txBody>
          <a:bodyPr>
            <a:normAutofit/>
          </a:bodyPr>
          <a:lstStyle/>
          <a:p>
            <a:r>
              <a:rPr lang="en-US" dirty="0" smtClean="0"/>
              <a:t>Guidelines for patient at Quarantine facility</a:t>
            </a:r>
            <a:br>
              <a:rPr lang="en-US" dirty="0" smtClean="0"/>
            </a:br>
            <a:endParaRPr lang="en-US" dirty="0"/>
          </a:p>
        </p:txBody>
      </p:sp>
      <p:pic>
        <p:nvPicPr>
          <p:cNvPr id="3" name="Picture 2" descr="C:\Users\ollin\Downloads\SIHFW logo.PNG"/>
          <p:cNvPicPr>
            <a:picLocks noChangeAspect="1" noChangeArrowheads="1"/>
          </p:cNvPicPr>
          <p:nvPr/>
        </p:nvPicPr>
        <p:blipFill>
          <a:blip r:embed="rId2" cstate="print"/>
          <a:srcRect/>
          <a:stretch>
            <a:fillRect/>
          </a:stretch>
        </p:blipFill>
        <p:spPr bwMode="auto">
          <a:xfrm>
            <a:off x="8062912" y="0"/>
            <a:ext cx="1081088" cy="1128308"/>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228600"/>
            <a:ext cx="5715000" cy="1143000"/>
          </a:xfrm>
        </p:spPr>
        <p:txBody>
          <a:bodyPr>
            <a:normAutofit fontScale="90000"/>
          </a:bodyPr>
          <a:lstStyle/>
          <a:p>
            <a:pPr lvl="0"/>
            <a:r>
              <a:rPr lang="en-US" sz="3600" b="1" dirty="0" smtClean="0">
                <a:latin typeface="Lucida Sans Unicode" pitchFamily="34" charset="0"/>
                <a:ea typeface="Arial Unicode MS" pitchFamily="34" charset="-128"/>
                <a:cs typeface="Lucida Sans Unicode" pitchFamily="34" charset="0"/>
              </a:rPr>
              <a:t>While travelling back home</a:t>
            </a:r>
            <a:endParaRPr lang="en-US" sz="3600" b="1" dirty="0">
              <a:latin typeface="Lucida Sans Unicode" pitchFamily="34" charset="0"/>
              <a:ea typeface="Arial Unicode MS" pitchFamily="34" charset="-128"/>
              <a:cs typeface="Lucida Sans Unicode" pitchFamily="34" charset="0"/>
            </a:endParaRPr>
          </a:p>
        </p:txBody>
      </p:sp>
      <p:sp>
        <p:nvSpPr>
          <p:cNvPr id="3" name="Content Placeholder 2"/>
          <p:cNvSpPr>
            <a:spLocks noGrp="1"/>
          </p:cNvSpPr>
          <p:nvPr>
            <p:ph idx="1"/>
          </p:nvPr>
        </p:nvSpPr>
        <p:spPr>
          <a:xfrm>
            <a:off x="457200" y="1066800"/>
            <a:ext cx="8229600" cy="4525963"/>
          </a:xfrm>
        </p:spPr>
        <p:txBody>
          <a:bodyPr>
            <a:noAutofit/>
          </a:bodyPr>
          <a:lstStyle/>
          <a:p>
            <a:pPr algn="just"/>
            <a:r>
              <a:rPr lang="en-US" sz="2800" dirty="0" smtClean="0">
                <a:latin typeface="Arial" pitchFamily="34" charset="0"/>
                <a:cs typeface="Arial" pitchFamily="34" charset="0"/>
              </a:rPr>
              <a:t>Provide details of your stay for next 14 days including the contact numbers.</a:t>
            </a:r>
          </a:p>
          <a:p>
            <a:pPr algn="just"/>
            <a:r>
              <a:rPr lang="en-US" sz="2800" dirty="0" smtClean="0">
                <a:latin typeface="Arial" pitchFamily="34" charset="0"/>
                <a:cs typeface="Arial" pitchFamily="34" charset="0"/>
              </a:rPr>
              <a:t>Obtain list of District and State Surveillance Officers for follow up and reporting in case of any issue.</a:t>
            </a:r>
          </a:p>
          <a:p>
            <a:pPr algn="just"/>
            <a:r>
              <a:rPr lang="en-US" sz="2800" dirty="0" smtClean="0">
                <a:latin typeface="Arial" pitchFamily="34" charset="0"/>
                <a:cs typeface="Arial" pitchFamily="34" charset="0"/>
              </a:rPr>
              <a:t>Use triple layer surgical mask (follow correct use and disposal of mask as briefed during the stay in quarantine centre)</a:t>
            </a:r>
          </a:p>
          <a:p>
            <a:pPr algn="just"/>
            <a:r>
              <a:rPr lang="en-US" sz="2800" dirty="0" smtClean="0">
                <a:latin typeface="Arial" pitchFamily="34" charset="0"/>
                <a:cs typeface="Arial" pitchFamily="34" charset="0"/>
              </a:rPr>
              <a:t>Follow frequent hand-wash with soap and water or use alcohol based hand sanitizer.</a:t>
            </a:r>
          </a:p>
          <a:p>
            <a:endParaRPr lang="en-US" sz="2800" dirty="0">
              <a:latin typeface="Arial" pitchFamily="34" charset="0"/>
              <a:cs typeface="Arial" pitchFamily="34" charset="0"/>
            </a:endParaRPr>
          </a:p>
        </p:txBody>
      </p:sp>
      <p:pic>
        <p:nvPicPr>
          <p:cNvPr id="4" name="Picture 3" descr="C:\Users\ollin\Downloads\SIHFW logo.PNG"/>
          <p:cNvPicPr>
            <a:picLocks noChangeAspect="1" noChangeArrowheads="1"/>
          </p:cNvPicPr>
          <p:nvPr/>
        </p:nvPicPr>
        <p:blipFill>
          <a:blip r:embed="rId2" cstate="print"/>
          <a:srcRect/>
          <a:stretch>
            <a:fillRect/>
          </a:stretch>
        </p:blipFill>
        <p:spPr bwMode="auto">
          <a:xfrm>
            <a:off x="8062912" y="0"/>
            <a:ext cx="1081088" cy="1128308"/>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066800"/>
            <a:ext cx="8229600" cy="4525963"/>
          </a:xfrm>
        </p:spPr>
        <p:txBody>
          <a:bodyPr>
            <a:normAutofit lnSpcReduction="10000"/>
          </a:bodyPr>
          <a:lstStyle/>
          <a:p>
            <a:pPr algn="just"/>
            <a:r>
              <a:rPr lang="en-US" dirty="0" smtClean="0">
                <a:latin typeface="Arial" pitchFamily="34" charset="0"/>
                <a:cs typeface="Arial" pitchFamily="34" charset="0"/>
              </a:rPr>
              <a:t>Use respiratory etiquettes (use tissue paper/ hand-kerchief to cover your nose and mouth, turn head away from the person facing of you, while coughing/ sneezing).</a:t>
            </a:r>
          </a:p>
          <a:p>
            <a:pPr algn="just"/>
            <a:r>
              <a:rPr lang="en-US" dirty="0" smtClean="0">
                <a:latin typeface="Arial" pitchFamily="34" charset="0"/>
                <a:cs typeface="Arial" pitchFamily="34" charset="0"/>
              </a:rPr>
              <a:t>Monitor your temperature twice daily.</a:t>
            </a:r>
          </a:p>
          <a:p>
            <a:pPr algn="just"/>
            <a:r>
              <a:rPr lang="en-US" dirty="0" smtClean="0">
                <a:latin typeface="Arial" pitchFamily="34" charset="0"/>
                <a:cs typeface="Arial" pitchFamily="34" charset="0"/>
              </a:rPr>
              <a:t>Retain the aircraft boarding pass/ rail ticket/ details of Journey by taxi (including contact number of drivers etc)</a:t>
            </a:r>
          </a:p>
          <a:p>
            <a:endParaRPr lang="en-US" dirty="0"/>
          </a:p>
        </p:txBody>
      </p:sp>
      <p:pic>
        <p:nvPicPr>
          <p:cNvPr id="4" name="Picture 3" descr="C:\Users\ollin\Downloads\SIHFW logo.PNG"/>
          <p:cNvPicPr>
            <a:picLocks noChangeAspect="1" noChangeArrowheads="1"/>
          </p:cNvPicPr>
          <p:nvPr/>
        </p:nvPicPr>
        <p:blipFill>
          <a:blip r:embed="rId2" cstate="print"/>
          <a:srcRect/>
          <a:stretch>
            <a:fillRect/>
          </a:stretch>
        </p:blipFill>
        <p:spPr bwMode="auto">
          <a:xfrm>
            <a:off x="8062912" y="0"/>
            <a:ext cx="1081088" cy="1128308"/>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b="1" dirty="0" smtClean="0">
                <a:latin typeface="Lucida Sans Unicode" pitchFamily="34" charset="0"/>
                <a:cs typeface="Lucida Sans Unicode" pitchFamily="34" charset="0"/>
              </a:rPr>
              <a:t>After reaching home</a:t>
            </a:r>
            <a:endParaRPr lang="en-US" b="1" dirty="0">
              <a:latin typeface="Lucida Sans Unicode" pitchFamily="34" charset="0"/>
              <a:cs typeface="Lucida Sans Unicode" pitchFamily="34" charset="0"/>
            </a:endParaRPr>
          </a:p>
        </p:txBody>
      </p:sp>
      <p:sp>
        <p:nvSpPr>
          <p:cNvPr id="3" name="Content Placeholder 2"/>
          <p:cNvSpPr>
            <a:spLocks noGrp="1"/>
          </p:cNvSpPr>
          <p:nvPr>
            <p:ph idx="1"/>
          </p:nvPr>
        </p:nvSpPr>
        <p:spPr>
          <a:xfrm>
            <a:off x="533400" y="1066800"/>
            <a:ext cx="8229600" cy="4525963"/>
          </a:xfrm>
        </p:spPr>
        <p:txBody>
          <a:bodyPr>
            <a:noAutofit/>
          </a:bodyPr>
          <a:lstStyle/>
          <a:p>
            <a:pPr algn="just"/>
            <a:r>
              <a:rPr lang="en-US" sz="2800" dirty="0" smtClean="0">
                <a:latin typeface="Arial" pitchFamily="34" charset="0"/>
                <a:cs typeface="Arial" pitchFamily="34" charset="0"/>
              </a:rPr>
              <a:t>Avoid crowded places.</a:t>
            </a:r>
          </a:p>
          <a:p>
            <a:pPr algn="just"/>
            <a:r>
              <a:rPr lang="en-US" sz="2800" dirty="0" smtClean="0">
                <a:latin typeface="Arial" pitchFamily="34" charset="0"/>
                <a:cs typeface="Arial" pitchFamily="34" charset="0"/>
              </a:rPr>
              <a:t>Monitor your health for a period of next 14 days (after leaving the quarantine centre).</a:t>
            </a:r>
          </a:p>
          <a:p>
            <a:pPr algn="just"/>
            <a:r>
              <a:rPr lang="en-US" sz="2800" dirty="0" smtClean="0">
                <a:latin typeface="Arial" pitchFamily="34" charset="0"/>
                <a:cs typeface="Arial" pitchFamily="34" charset="0"/>
              </a:rPr>
              <a:t>Monitor body temperature twice daily.</a:t>
            </a:r>
          </a:p>
          <a:p>
            <a:pPr algn="just"/>
            <a:r>
              <a:rPr lang="en-US" sz="2800" dirty="0" smtClean="0">
                <a:latin typeface="Arial" pitchFamily="34" charset="0"/>
                <a:cs typeface="Arial" pitchFamily="34" charset="0"/>
              </a:rPr>
              <a:t>At all times:</a:t>
            </a:r>
          </a:p>
          <a:p>
            <a:pPr lvl="1" algn="just"/>
            <a:r>
              <a:rPr lang="en-US" dirty="0" smtClean="0">
                <a:latin typeface="Arial" pitchFamily="34" charset="0"/>
                <a:cs typeface="Arial" pitchFamily="34" charset="0"/>
              </a:rPr>
              <a:t>Maintain personal hygiene</a:t>
            </a:r>
          </a:p>
          <a:p>
            <a:pPr lvl="1" algn="just"/>
            <a:r>
              <a:rPr lang="en-US" dirty="0" smtClean="0">
                <a:latin typeface="Arial" pitchFamily="34" charset="0"/>
                <a:cs typeface="Arial" pitchFamily="34" charset="0"/>
              </a:rPr>
              <a:t>Wash hands with soap and water frequently or use alcohol based hand sanitizer.</a:t>
            </a:r>
          </a:p>
          <a:p>
            <a:pPr lvl="1" algn="just"/>
            <a:r>
              <a:rPr lang="en-US" dirty="0" smtClean="0">
                <a:latin typeface="Arial" pitchFamily="34" charset="0"/>
                <a:cs typeface="Arial" pitchFamily="34" charset="0"/>
              </a:rPr>
              <a:t>Use respiratory etiquettes (use tissue paper/ hand-kerchief to cover your nose and mouth, turn head away from the person facing of you, while coughing/ sneezing).</a:t>
            </a:r>
          </a:p>
          <a:p>
            <a:endParaRPr lang="en-US" sz="1600" dirty="0">
              <a:latin typeface="Arial" pitchFamily="34" charset="0"/>
              <a:cs typeface="Arial" pitchFamily="34" charset="0"/>
            </a:endParaRPr>
          </a:p>
        </p:txBody>
      </p:sp>
      <p:pic>
        <p:nvPicPr>
          <p:cNvPr id="4" name="Picture 3" descr="C:\Users\ollin\Downloads\SIHFW logo.PNG"/>
          <p:cNvPicPr>
            <a:picLocks noChangeAspect="1" noChangeArrowheads="1"/>
          </p:cNvPicPr>
          <p:nvPr/>
        </p:nvPicPr>
        <p:blipFill>
          <a:blip r:embed="rId2" cstate="print"/>
          <a:srcRect/>
          <a:stretch>
            <a:fillRect/>
          </a:stretch>
        </p:blipFill>
        <p:spPr bwMode="auto">
          <a:xfrm>
            <a:off x="8062912" y="0"/>
            <a:ext cx="1081088" cy="1128308"/>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143000"/>
            <a:ext cx="8229600" cy="5486400"/>
          </a:xfrm>
        </p:spPr>
        <p:txBody>
          <a:bodyPr>
            <a:normAutofit/>
          </a:bodyPr>
          <a:lstStyle/>
          <a:p>
            <a:pPr algn="just"/>
            <a:r>
              <a:rPr lang="en-US" sz="2800" dirty="0" smtClean="0">
                <a:latin typeface="Arial" pitchFamily="34" charset="0"/>
                <a:cs typeface="Arial" pitchFamily="34" charset="0"/>
              </a:rPr>
              <a:t>Report to nearest health facility if you develop fever, cough or difficulty in breathing besides reporting it to the State and District Surveillance Officer.</a:t>
            </a:r>
          </a:p>
          <a:p>
            <a:pPr algn="just"/>
            <a:r>
              <a:rPr lang="en-US" sz="2800" dirty="0" smtClean="0">
                <a:latin typeface="Arial" pitchFamily="34" charset="0"/>
                <a:cs typeface="Arial" pitchFamily="34" charset="0"/>
              </a:rPr>
              <a:t>Allow attendance by health workers / respond to call received from Health functionaries. Keep their contact numbers handy.</a:t>
            </a:r>
          </a:p>
          <a:p>
            <a:pPr algn="just"/>
            <a:r>
              <a:rPr lang="en-US" sz="2800" dirty="0" smtClean="0">
                <a:latin typeface="Arial" pitchFamily="34" charset="0"/>
                <a:cs typeface="Arial" pitchFamily="34" charset="0"/>
              </a:rPr>
              <a:t>Inform about your health at the end of 14 days period to the  Healthcare worker and State and District Surveillance Officer.</a:t>
            </a:r>
          </a:p>
          <a:p>
            <a:endParaRPr lang="en-US" sz="2800" dirty="0">
              <a:latin typeface="Arial" pitchFamily="34" charset="0"/>
              <a:cs typeface="Arial" pitchFamily="34" charset="0"/>
            </a:endParaRPr>
          </a:p>
        </p:txBody>
      </p:sp>
      <p:pic>
        <p:nvPicPr>
          <p:cNvPr id="5" name="Picture 4" descr="C:\Users\ollin\Downloads\SIHFW logo.PNG"/>
          <p:cNvPicPr>
            <a:picLocks noChangeAspect="1" noChangeArrowheads="1"/>
          </p:cNvPicPr>
          <p:nvPr/>
        </p:nvPicPr>
        <p:blipFill>
          <a:blip r:embed="rId2" cstate="print"/>
          <a:srcRect/>
          <a:stretch>
            <a:fillRect/>
          </a:stretch>
        </p:blipFill>
        <p:spPr bwMode="auto">
          <a:xfrm>
            <a:off x="8062912" y="0"/>
            <a:ext cx="1081088" cy="1128308"/>
          </a:xfrm>
          <a:prstGeom prst="rect">
            <a:avLst/>
          </a:prstGeom>
          <a:noFill/>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TotalTime>
  <Words>736</Words>
  <Application>Microsoft Office PowerPoint</Application>
  <PresentationFormat>On-screen Show (4:3)</PresentationFormat>
  <Paragraphs>50</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Guidelines with respect to discharge from Quarantine facility and follow up action in the community </vt:lpstr>
      <vt:lpstr>Guidelines for  Quarantine facility In-charge &amp; Health Professionals at Quarantine facility</vt:lpstr>
      <vt:lpstr> </vt:lpstr>
      <vt:lpstr>Slide 4</vt:lpstr>
      <vt:lpstr>Guidelines for patient at Quarantine facility </vt:lpstr>
      <vt:lpstr>While travelling back home</vt:lpstr>
      <vt:lpstr>Slide 7</vt:lpstr>
      <vt:lpstr>After reaching home</vt:lpstr>
      <vt:lpstr>Slide 9</vt:lpstr>
      <vt:lpstr>In case of symptoms within 14 days of leaving center</vt:lpstr>
      <vt:lpstr>Advice to other family members at home</vt:lpstr>
      <vt:lpstr> </vt:lpstr>
      <vt:lpstr>Source of the above information</vt:lpstr>
      <vt:lpstr>Slide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Guidelines for Quarantine facility Incharge, Health professionals, Quarantine people and their family members to guide them with respect to the discharge from Quarantine facility and follow up action in the community.</dc:title>
  <dc:creator>Aashish Khandelwal</dc:creator>
  <cp:lastModifiedBy>vikas</cp:lastModifiedBy>
  <cp:revision>24</cp:revision>
  <dcterms:created xsi:type="dcterms:W3CDTF">2006-08-16T00:00:00Z</dcterms:created>
  <dcterms:modified xsi:type="dcterms:W3CDTF">2020-05-11T10:10:01Z</dcterms:modified>
</cp:coreProperties>
</file>