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66" r:id="rId5"/>
    <p:sldId id="270" r:id="rId6"/>
    <p:sldId id="262" r:id="rId7"/>
    <p:sldId id="274" r:id="rId8"/>
    <p:sldId id="263" r:id="rId9"/>
    <p:sldId id="275" r:id="rId10"/>
    <p:sldId id="264" r:id="rId11"/>
    <p:sldId id="271" r:id="rId12"/>
    <p:sldId id="259" r:id="rId13"/>
    <p:sldId id="273"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762000" y="1752600"/>
            <a:ext cx="7772400" cy="1466850"/>
          </a:xfrm>
        </p:spPr>
        <p:txBody>
          <a:bodyPr>
            <a:normAutofit fontScale="90000"/>
          </a:bodyPr>
          <a:lstStyle/>
          <a:p>
            <a:r>
              <a:rPr lang="en-US" b="1" dirty="0" smtClean="0">
                <a:latin typeface="Lucida Sans Unicode" pitchFamily="34" charset="0"/>
                <a:ea typeface="Arial Unicode MS" pitchFamily="34" charset="-128"/>
                <a:cs typeface="Lucida Sans Unicode" pitchFamily="34" charset="0"/>
              </a:rPr>
              <a:t>Guidelines with respect to discharge from Quarantine facility and follow up action in the community</a:t>
            </a:r>
            <a:r>
              <a:rPr lang="en-US" b="1" dirty="0" smtClean="0">
                <a:latin typeface="Lucida Sans Unicode" pitchFamily="34" charset="0"/>
                <a:cs typeface="Lucida Sans Unicode" pitchFamily="34" charset="0"/>
              </a:rPr>
              <a:t/>
            </a:r>
            <a:br>
              <a:rPr lang="en-US" b="1" dirty="0" smtClean="0">
                <a:latin typeface="Lucida Sans Unicode" pitchFamily="34" charset="0"/>
                <a:cs typeface="Lucida Sans Unicode" pitchFamily="34" charset="0"/>
              </a:rPr>
            </a:br>
            <a:endParaRPr lang="en-US" b="1" dirty="0">
              <a:latin typeface="Lucida Sans Unicode" pitchFamily="34" charset="0"/>
              <a:cs typeface="Lucida Sans Unicode" pitchFamily="34" charset="0"/>
            </a:endParaRPr>
          </a:p>
        </p:txBody>
      </p:sp>
      <p:sp>
        <p:nvSpPr>
          <p:cNvPr id="8" name="Subtitle 2"/>
          <p:cNvSpPr>
            <a:spLocks noGrp="1"/>
          </p:cNvSpPr>
          <p:nvPr>
            <p:ph type="subTitle" idx="1"/>
          </p:nvPr>
        </p:nvSpPr>
        <p:spPr>
          <a:xfrm>
            <a:off x="838200" y="4419600"/>
            <a:ext cx="7924800" cy="1600200"/>
          </a:xfrm>
        </p:spPr>
        <p:txBody>
          <a:bodyPr>
            <a:noAutofit/>
          </a:bodyPr>
          <a:lstStyle/>
          <a:p>
            <a:r>
              <a:rPr lang="en-US" sz="2800" b="1" dirty="0" smtClean="0">
                <a:solidFill>
                  <a:schemeClr val="tx1"/>
                </a:solidFill>
                <a:latin typeface="Arial" pitchFamily="34" charset="0"/>
                <a:ea typeface="Arial Unicode MS" pitchFamily="34" charset="-128"/>
                <a:cs typeface="Arial" pitchFamily="34" charset="0"/>
              </a:rPr>
              <a:t>State Institute of Health &amp; Family Welfare</a:t>
            </a:r>
          </a:p>
          <a:p>
            <a:r>
              <a:rPr lang="en-US" sz="2800" b="1" dirty="0" smtClean="0">
                <a:solidFill>
                  <a:schemeClr val="tx1"/>
                </a:solidFill>
                <a:latin typeface="Arial" pitchFamily="34" charset="0"/>
                <a:ea typeface="Arial Unicode MS" pitchFamily="34" charset="-128"/>
                <a:cs typeface="Arial" pitchFamily="34" charset="0"/>
              </a:rPr>
              <a:t>Rajasthan</a:t>
            </a:r>
            <a:endParaRPr lang="en-US" sz="2800" b="1" dirty="0">
              <a:solidFill>
                <a:schemeClr val="tx1"/>
              </a:solidFill>
              <a:latin typeface="Arial" pitchFamily="34" charset="0"/>
              <a:ea typeface="Arial Unicode MS" pitchFamily="34" charset="-128"/>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1295400"/>
          </a:xfrm>
        </p:spPr>
        <p:txBody>
          <a:bodyPr>
            <a:normAutofit/>
          </a:bodyPr>
          <a:lstStyle/>
          <a:p>
            <a:pPr lvl="0"/>
            <a:r>
              <a:rPr lang="en-US" sz="3200" b="1" dirty="0" smtClean="0">
                <a:latin typeface="Lucida Sans Unicode" pitchFamily="34" charset="0"/>
                <a:ea typeface="Arial Unicode MS" pitchFamily="34" charset="-128"/>
                <a:cs typeface="Lucida Sans Unicode" pitchFamily="34" charset="0"/>
              </a:rPr>
              <a:t>In case of symptoms within 14 days of leaving center</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fontScale="25000" lnSpcReduction="20000"/>
          </a:bodyPr>
          <a:lstStyle/>
          <a:p>
            <a:pPr algn="just"/>
            <a:r>
              <a:rPr lang="en-US" sz="9600" dirty="0" smtClean="0">
                <a:latin typeface="Arial Unicode MS" pitchFamily="34" charset="-128"/>
                <a:ea typeface="Arial Unicode MS" pitchFamily="34" charset="-128"/>
                <a:cs typeface="Arial Unicode MS" pitchFamily="34" charset="-128"/>
              </a:rPr>
              <a:t>Call the nearest health facility or health worker visiting you/ talking to you besides informing the State and District Surveillance Officer.</a:t>
            </a:r>
          </a:p>
          <a:p>
            <a:pPr algn="just"/>
            <a:r>
              <a:rPr lang="en-US" sz="9600" dirty="0" smtClean="0">
                <a:latin typeface="Arial Unicode MS" pitchFamily="34" charset="-128"/>
                <a:ea typeface="Arial Unicode MS" pitchFamily="34" charset="-128"/>
                <a:cs typeface="Arial Unicode MS" pitchFamily="34" charset="-128"/>
              </a:rPr>
              <a:t>An identified care giver (among family members) will only attend to you. He / she will wear mask and wash hands, every time he/ she comes in contact with you.</a:t>
            </a:r>
          </a:p>
          <a:p>
            <a:pPr algn="just"/>
            <a:r>
              <a:rPr lang="en-US" sz="9600" dirty="0" smtClean="0">
                <a:latin typeface="Arial Unicode MS" pitchFamily="34" charset="-128"/>
                <a:ea typeface="Arial Unicode MS" pitchFamily="34" charset="-128"/>
                <a:cs typeface="Arial Unicode MS" pitchFamily="34" charset="-128"/>
              </a:rPr>
              <a:t>Use surgical triple layer mask immediately on realization of symptoms.</a:t>
            </a:r>
          </a:p>
          <a:p>
            <a:pPr algn="just"/>
            <a:r>
              <a:rPr lang="en-US" sz="9600" dirty="0" smtClean="0">
                <a:latin typeface="Arial Unicode MS" pitchFamily="34" charset="-128"/>
                <a:ea typeface="Arial Unicode MS" pitchFamily="34" charset="-128"/>
                <a:cs typeface="Arial Unicode MS" pitchFamily="34" charset="-128"/>
              </a:rPr>
              <a:t>Get admitted to the identified health facility as advised.</a:t>
            </a:r>
          </a:p>
          <a:p>
            <a:pPr algn="just"/>
            <a:r>
              <a:rPr lang="en-US" sz="9600" dirty="0" smtClean="0">
                <a:latin typeface="Arial Unicode MS" pitchFamily="34" charset="-128"/>
                <a:ea typeface="Arial Unicode MS" pitchFamily="34" charset="-128"/>
                <a:cs typeface="Arial Unicode MS" pitchFamily="34" charset="-128"/>
              </a:rPr>
              <a:t>The vehicle/ ambulance which was used for transportation also needs to be disinfected. (Contact the health facility for the disinfection procedure).</a:t>
            </a:r>
          </a:p>
          <a:p>
            <a:pPr algn="just"/>
            <a:r>
              <a:rPr lang="en-US" sz="9600" dirty="0" smtClean="0">
                <a:latin typeface="Arial Unicode MS" pitchFamily="34" charset="-128"/>
                <a:ea typeface="Arial Unicode MS" pitchFamily="34" charset="-128"/>
                <a:cs typeface="Arial Unicode MS" pitchFamily="34" charset="-128"/>
              </a:rPr>
              <a:t>Follow infection prevention and control practices at all times and places.</a:t>
            </a:r>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Advice to other family members at home</a:t>
            </a:r>
            <a:endParaRPr lang="en-US" b="1" dirty="0">
              <a:latin typeface="Lucida Sans Unicode" pitchFamily="34" charset="0"/>
              <a:ea typeface="Arial Unicode MS" pitchFamily="34" charset="-128"/>
              <a:cs typeface="Lucida Sans Unicode" pitchFamily="34" charset="0"/>
            </a:endParaRPr>
          </a:p>
        </p:txBody>
      </p:sp>
      <p:pic>
        <p:nvPicPr>
          <p:cNvPr id="3"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endParaRPr lang="en-US" dirty="0"/>
          </a:p>
        </p:txBody>
      </p:sp>
      <p:sp>
        <p:nvSpPr>
          <p:cNvPr id="3" name="Content Placeholder 2"/>
          <p:cNvSpPr>
            <a:spLocks noGrp="1"/>
          </p:cNvSpPr>
          <p:nvPr>
            <p:ph idx="1"/>
          </p:nvPr>
        </p:nvSpPr>
        <p:spPr>
          <a:xfrm>
            <a:off x="457200" y="762000"/>
            <a:ext cx="8229600" cy="5592763"/>
          </a:xfrm>
        </p:spPr>
        <p:txBody>
          <a:bodyPr>
            <a:noAutofit/>
          </a:bodyPr>
          <a:lstStyle/>
          <a:p>
            <a:pPr algn="just"/>
            <a:r>
              <a:rPr lang="en-US" sz="2400" dirty="0" smtClean="0">
                <a:latin typeface="Arial" pitchFamily="34" charset="0"/>
                <a:cs typeface="Arial" pitchFamily="34" charset="0"/>
              </a:rPr>
              <a:t>Wash your hands with soap and water frequently.</a:t>
            </a:r>
          </a:p>
          <a:p>
            <a:pPr algn="just"/>
            <a:r>
              <a:rPr lang="en-US" sz="2400" dirty="0" smtClean="0">
                <a:latin typeface="Arial" pitchFamily="34" charset="0"/>
                <a:cs typeface="Arial" pitchFamily="34" charset="0"/>
              </a:rPr>
              <a:t>If the person (discharged from the quarantine centre) develops symptoms inform the health worker and also the State and District Surveillance Officer.</a:t>
            </a:r>
          </a:p>
          <a:p>
            <a:pPr algn="just"/>
            <a:r>
              <a:rPr lang="en-US" sz="2400" dirty="0" smtClean="0">
                <a:latin typeface="Arial" pitchFamily="34" charset="0"/>
                <a:cs typeface="Arial" pitchFamily="34" charset="0"/>
              </a:rPr>
              <a:t>In case advised to shift the patient to a health facility:</a:t>
            </a:r>
          </a:p>
          <a:p>
            <a:pPr lvl="1" algn="just"/>
            <a:r>
              <a:rPr lang="en-US" sz="2400" dirty="0" smtClean="0">
                <a:latin typeface="Arial" pitchFamily="34" charset="0"/>
                <a:cs typeface="Arial" pitchFamily="34" charset="0"/>
              </a:rPr>
              <a:t>Share list of all contacts till date with the treating doctor/ health care worker and the State and District Surveillance</a:t>
            </a:r>
          </a:p>
          <a:p>
            <a:pPr algn="just"/>
            <a:r>
              <a:rPr lang="en-US" sz="2400" dirty="0" smtClean="0">
                <a:latin typeface="Arial" pitchFamily="34" charset="0"/>
                <a:cs typeface="Arial" pitchFamily="34" charset="0"/>
              </a:rPr>
              <a:t>Family members to be in home quarantine till either medical examination rules out novel </a:t>
            </a:r>
            <a:r>
              <a:rPr lang="en-US" sz="2400" dirty="0" err="1" smtClean="0">
                <a:latin typeface="Arial" pitchFamily="34" charset="0"/>
                <a:cs typeface="Arial" pitchFamily="34" charset="0"/>
              </a:rPr>
              <a:t>coronavirus</a:t>
            </a:r>
            <a:r>
              <a:rPr lang="en-US" sz="2400" dirty="0" smtClean="0">
                <a:latin typeface="Arial" pitchFamily="34" charset="0"/>
                <a:cs typeface="Arial" pitchFamily="34" charset="0"/>
              </a:rPr>
              <a:t> infection or the result of sample is negative.</a:t>
            </a:r>
          </a:p>
          <a:p>
            <a:pPr lvl="1" algn="just"/>
            <a:r>
              <a:rPr lang="en-US" sz="2400" dirty="0" smtClean="0">
                <a:latin typeface="Arial" pitchFamily="34" charset="0"/>
                <a:cs typeface="Arial" pitchFamily="34" charset="0"/>
              </a:rPr>
              <a:t>Proper disinfection of bedding/ clothing/ room/ all personal belongings should be followed with 1% Sodium hypochlorite solution.</a:t>
            </a: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696200" cy="1143000"/>
          </a:xfrm>
        </p:spPr>
        <p:txBody>
          <a:bodyPr>
            <a:normAutofit fontScale="90000"/>
          </a:bodyPr>
          <a:lstStyle/>
          <a:p>
            <a:r>
              <a:rPr lang="en-US" b="1" dirty="0" smtClean="0">
                <a:latin typeface="Lucida Sans Unicode" pitchFamily="34" charset="0"/>
                <a:cs typeface="Lucida Sans Unicode" pitchFamily="34" charset="0"/>
              </a:rPr>
              <a:t>Source of the above information</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685800" y="2819400"/>
            <a:ext cx="8153400" cy="2133600"/>
          </a:xfrm>
        </p:spPr>
        <p:txBody>
          <a:bodyPr/>
          <a:lstStyle/>
          <a:p>
            <a:pPr algn="ctr">
              <a:buNone/>
            </a:pPr>
            <a:r>
              <a:rPr lang="en-US" b="1" dirty="0" smtClean="0">
                <a:solidFill>
                  <a:srgbClr val="FF0000"/>
                </a:solidFill>
              </a:rPr>
              <a:t>https://ncdc.gov.in/WriteReadData/l892s/90542653311584546120.pdf</a:t>
            </a:r>
            <a:endParaRPr lang="en-US" b="1" dirty="0">
              <a:solidFill>
                <a:srgbClr val="FF0000"/>
              </a:solidFill>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066800" y="1143000"/>
            <a:ext cx="6629400" cy="44196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3276600"/>
          </a:xfrm>
        </p:spPr>
        <p:txBody>
          <a:bodyPr>
            <a:normAutofit/>
          </a:bodyPr>
          <a:lstStyle/>
          <a:p>
            <a:r>
              <a:rPr lang="en-US" dirty="0" smtClean="0">
                <a:latin typeface="Lucida Sans Unicode" pitchFamily="34" charset="0"/>
                <a:ea typeface="Arial Unicode MS" pitchFamily="34" charset="-128"/>
                <a:cs typeface="Lucida Sans Unicode" pitchFamily="34" charset="0"/>
              </a:rPr>
              <a:t>Guidelines for </a:t>
            </a:r>
            <a:br>
              <a:rPr lang="en-US" dirty="0" smtClean="0">
                <a:latin typeface="Lucida Sans Unicode" pitchFamily="34" charset="0"/>
                <a:ea typeface="Arial Unicode MS" pitchFamily="34" charset="-128"/>
                <a:cs typeface="Lucida Sans Unicode" pitchFamily="34" charset="0"/>
              </a:rPr>
            </a:br>
            <a:r>
              <a:rPr lang="en-US" dirty="0" smtClean="0">
                <a:latin typeface="Lucida Sans Unicode" pitchFamily="34" charset="0"/>
                <a:ea typeface="Arial Unicode MS" pitchFamily="34" charset="-128"/>
                <a:cs typeface="Lucida Sans Unicode" pitchFamily="34" charset="0"/>
              </a:rPr>
              <a:t>Quarantine facility In-charge &amp; Health Professionals at Quarantine facility</a:t>
            </a:r>
            <a:endParaRPr lang="en-US" dirty="0">
              <a:latin typeface="Lucida Sans Unicode" pitchFamily="34" charset="0"/>
              <a:cs typeface="Lucida Sans Unicode" pitchFamily="34" charset="0"/>
            </a:endParaRPr>
          </a:p>
        </p:txBody>
      </p:sp>
      <p:pic>
        <p:nvPicPr>
          <p:cNvPr id="3"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lvl="0"/>
            <a:r>
              <a:rPr lang="en-US" dirty="0" smtClean="0"/>
              <a:t/>
            </a:r>
            <a:br>
              <a:rPr lang="en-US" dirty="0" smtClean="0"/>
            </a:br>
            <a:endParaRPr lang="en-US" dirty="0"/>
          </a:p>
        </p:txBody>
      </p:sp>
      <p:sp>
        <p:nvSpPr>
          <p:cNvPr id="3" name="Content Placeholder 2"/>
          <p:cNvSpPr>
            <a:spLocks noGrp="1"/>
          </p:cNvSpPr>
          <p:nvPr>
            <p:ph idx="1"/>
          </p:nvPr>
        </p:nvSpPr>
        <p:spPr>
          <a:xfrm>
            <a:off x="381000" y="990600"/>
            <a:ext cx="8229600" cy="5364163"/>
          </a:xfrm>
        </p:spPr>
        <p:txBody>
          <a:bodyPr>
            <a:normAutofit fontScale="92500" lnSpcReduction="20000"/>
          </a:bodyPr>
          <a:lstStyle/>
          <a:p>
            <a:pPr algn="just"/>
            <a:r>
              <a:rPr lang="en-US" dirty="0" smtClean="0">
                <a:latin typeface="Arial" pitchFamily="34" charset="0"/>
                <a:cs typeface="Arial" pitchFamily="34" charset="0"/>
              </a:rPr>
              <a:t>The final sample collection for all the travelers shall be taken up on the 13</a:t>
            </a:r>
            <a:r>
              <a:rPr lang="en-US" sz="2200" dirty="0" smtClean="0">
                <a:latin typeface="Arial" pitchFamily="34" charset="0"/>
                <a:cs typeface="Arial" pitchFamily="34" charset="0"/>
              </a:rPr>
              <a:t>th </a:t>
            </a:r>
            <a:r>
              <a:rPr lang="en-US" dirty="0" smtClean="0">
                <a:latin typeface="Arial" pitchFamily="34" charset="0"/>
                <a:cs typeface="Arial" pitchFamily="34" charset="0"/>
              </a:rPr>
              <a:t>and 14</a:t>
            </a:r>
            <a:r>
              <a:rPr lang="en-US" sz="2200" dirty="0" smtClean="0">
                <a:latin typeface="Arial" pitchFamily="34" charset="0"/>
                <a:cs typeface="Arial" pitchFamily="34" charset="0"/>
              </a:rPr>
              <a:t>th </a:t>
            </a:r>
            <a:r>
              <a:rPr lang="en-US" dirty="0" smtClean="0">
                <a:latin typeface="Arial" pitchFamily="34" charset="0"/>
                <a:cs typeface="Arial" pitchFamily="34" charset="0"/>
              </a:rPr>
              <a:t>day while being in the facility.</a:t>
            </a:r>
          </a:p>
          <a:p>
            <a:pPr algn="just"/>
            <a:r>
              <a:rPr lang="en-US" dirty="0" smtClean="0">
                <a:latin typeface="Arial" pitchFamily="34" charset="0"/>
                <a:cs typeface="Arial" pitchFamily="34" charset="0"/>
              </a:rPr>
              <a:t>The samples shall be collected and sent to the designated laboratories.</a:t>
            </a:r>
          </a:p>
          <a:p>
            <a:pPr algn="just"/>
            <a:r>
              <a:rPr lang="en-US" dirty="0" smtClean="0">
                <a:latin typeface="Arial" pitchFamily="34" charset="0"/>
                <a:cs typeface="Arial" pitchFamily="34" charset="0"/>
              </a:rPr>
              <a:t>The reports for the same shall be received latest by 16</a:t>
            </a:r>
            <a:r>
              <a:rPr lang="en-US" sz="2200" dirty="0" smtClean="0">
                <a:latin typeface="Arial" pitchFamily="34" charset="0"/>
                <a:cs typeface="Arial" pitchFamily="34" charset="0"/>
              </a:rPr>
              <a:t>th</a:t>
            </a:r>
            <a:r>
              <a:rPr lang="en-US" dirty="0" smtClean="0">
                <a:latin typeface="Arial" pitchFamily="34" charset="0"/>
                <a:cs typeface="Arial" pitchFamily="34" charset="0"/>
              </a:rPr>
              <a:t>/17</a:t>
            </a:r>
            <a:r>
              <a:rPr lang="en-US" sz="2200" dirty="0" smtClean="0">
                <a:latin typeface="Arial" pitchFamily="34" charset="0"/>
                <a:cs typeface="Arial" pitchFamily="34" charset="0"/>
              </a:rPr>
              <a:t>th </a:t>
            </a:r>
            <a:r>
              <a:rPr lang="en-US" dirty="0" smtClean="0">
                <a:latin typeface="Arial" pitchFamily="34" charset="0"/>
                <a:cs typeface="Arial" pitchFamily="34" charset="0"/>
              </a:rPr>
              <a:t>day in the facility through ICMR.</a:t>
            </a:r>
          </a:p>
          <a:p>
            <a:pPr algn="just"/>
            <a:r>
              <a:rPr lang="en-US" dirty="0" smtClean="0">
                <a:latin typeface="Arial" pitchFamily="34" charset="0"/>
                <a:cs typeface="Arial" pitchFamily="34" charset="0"/>
              </a:rPr>
              <a:t>Based on the reports a decision can be taken to discharge the travelers.</a:t>
            </a:r>
          </a:p>
          <a:p>
            <a:pPr algn="just"/>
            <a:r>
              <a:rPr lang="en-US" dirty="0" smtClean="0">
                <a:latin typeface="Arial" pitchFamily="34" charset="0"/>
                <a:cs typeface="Arial" pitchFamily="34" charset="0"/>
              </a:rPr>
              <a:t>Discharge shall accordingly, if agreed to, will be done on the 18</a:t>
            </a:r>
            <a:r>
              <a:rPr lang="en-US" sz="2200" dirty="0" smtClean="0">
                <a:latin typeface="Arial" pitchFamily="34" charset="0"/>
                <a:cs typeface="Arial" pitchFamily="34" charset="0"/>
              </a:rPr>
              <a:t>th </a:t>
            </a:r>
            <a:r>
              <a:rPr lang="en-US" dirty="0" smtClean="0">
                <a:latin typeface="Arial" pitchFamily="34" charset="0"/>
                <a:cs typeface="Arial" pitchFamily="34" charset="0"/>
              </a:rPr>
              <a:t>day from the Quarantine facility. </a:t>
            </a:r>
          </a:p>
          <a:p>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5287963"/>
          </a:xfrm>
        </p:spPr>
        <p:txBody>
          <a:bodyPr>
            <a:normAutofit/>
          </a:bodyPr>
          <a:lstStyle/>
          <a:p>
            <a:pPr algn="just"/>
            <a:r>
              <a:rPr lang="en-US" sz="2800" dirty="0" smtClean="0">
                <a:latin typeface="Arial" pitchFamily="34" charset="0"/>
                <a:cs typeface="Arial" pitchFamily="34" charset="0"/>
              </a:rPr>
              <a:t>Quarantine facility </a:t>
            </a:r>
            <a:r>
              <a:rPr lang="en-US" sz="2800" dirty="0" err="1" smtClean="0">
                <a:latin typeface="Arial" pitchFamily="34" charset="0"/>
                <a:cs typeface="Arial" pitchFamily="34" charset="0"/>
              </a:rPr>
              <a:t>Incharge</a:t>
            </a:r>
            <a:r>
              <a:rPr lang="en-US" sz="2800" dirty="0" smtClean="0">
                <a:latin typeface="Arial" pitchFamily="34" charset="0"/>
                <a:cs typeface="Arial" pitchFamily="34" charset="0"/>
              </a:rPr>
              <a:t> shall accordingly intimate the travelers in advance for them to make arrangement for their onward journey.</a:t>
            </a:r>
          </a:p>
          <a:p>
            <a:pPr algn="just"/>
            <a:r>
              <a:rPr lang="en-US" sz="2800" dirty="0" smtClean="0">
                <a:latin typeface="Arial" pitchFamily="34" charset="0"/>
                <a:cs typeface="Arial" pitchFamily="34" charset="0"/>
              </a:rPr>
              <a:t>A detailed enumeration of the proposed place of stay by the travelers during the next 14 days will be obtained including contact numbers by the Quarantine facility </a:t>
            </a:r>
            <a:r>
              <a:rPr lang="en-US" sz="2800" dirty="0" err="1" smtClean="0">
                <a:latin typeface="Arial" pitchFamily="34" charset="0"/>
                <a:cs typeface="Arial" pitchFamily="34" charset="0"/>
              </a:rPr>
              <a:t>Incharge</a:t>
            </a:r>
            <a:r>
              <a:rPr lang="en-US" sz="2800" dirty="0" smtClean="0">
                <a:latin typeface="Arial" pitchFamily="34" charset="0"/>
                <a:cs typeface="Arial" pitchFamily="34" charset="0"/>
              </a:rPr>
              <a:t>.</a:t>
            </a:r>
          </a:p>
          <a:p>
            <a:pPr algn="just"/>
            <a:r>
              <a:rPr lang="en-US" sz="2800" dirty="0" smtClean="0">
                <a:latin typeface="Arial" pitchFamily="34" charset="0"/>
                <a:cs typeface="Arial" pitchFamily="34" charset="0"/>
              </a:rPr>
              <a:t>The Quarantine facility </a:t>
            </a:r>
            <a:r>
              <a:rPr lang="en-US" sz="2800" dirty="0" err="1" smtClean="0">
                <a:latin typeface="Arial" pitchFamily="34" charset="0"/>
                <a:cs typeface="Arial" pitchFamily="34" charset="0"/>
              </a:rPr>
              <a:t>Incharges</a:t>
            </a:r>
            <a:r>
              <a:rPr lang="en-US" sz="2800" dirty="0" smtClean="0">
                <a:latin typeface="Arial" pitchFamily="34" charset="0"/>
                <a:cs typeface="Arial" pitchFamily="34" charset="0"/>
              </a:rPr>
              <a:t> will plan dropping the travelers  in either of the locations i.e. Bus Station, Railway Station or Airport as per the preference of the travelers.</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057400"/>
            <a:ext cx="8229600" cy="2667000"/>
          </a:xfrm>
        </p:spPr>
        <p:txBody>
          <a:bodyPr>
            <a:normAutofit/>
          </a:bodyPr>
          <a:lstStyle/>
          <a:p>
            <a:r>
              <a:rPr lang="en-US" dirty="0" smtClean="0"/>
              <a:t>Guidelines for patient at Quarantine facility</a:t>
            </a:r>
            <a:br>
              <a:rPr lang="en-US" dirty="0" smtClean="0"/>
            </a:br>
            <a:endParaRPr lang="en-US" dirty="0"/>
          </a:p>
        </p:txBody>
      </p:sp>
      <p:pic>
        <p:nvPicPr>
          <p:cNvPr id="3"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5715000" cy="1143000"/>
          </a:xfrm>
        </p:spPr>
        <p:txBody>
          <a:bodyPr>
            <a:normAutofit fontScale="90000"/>
          </a:bodyPr>
          <a:lstStyle/>
          <a:p>
            <a:pPr lvl="0"/>
            <a:r>
              <a:rPr lang="en-US" sz="3600" b="1" dirty="0" smtClean="0">
                <a:latin typeface="Lucida Sans Unicode" pitchFamily="34" charset="0"/>
                <a:ea typeface="Arial Unicode MS" pitchFamily="34" charset="-128"/>
                <a:cs typeface="Lucida Sans Unicode" pitchFamily="34" charset="0"/>
              </a:rPr>
              <a:t>While travelling back home</a:t>
            </a:r>
            <a:endParaRPr lang="en-US" sz="36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066800"/>
            <a:ext cx="8229600" cy="4525963"/>
          </a:xfrm>
        </p:spPr>
        <p:txBody>
          <a:bodyPr>
            <a:noAutofit/>
          </a:bodyPr>
          <a:lstStyle/>
          <a:p>
            <a:pPr algn="just"/>
            <a:r>
              <a:rPr lang="en-US" sz="2800" dirty="0" smtClean="0">
                <a:latin typeface="Arial" pitchFamily="34" charset="0"/>
                <a:cs typeface="Arial" pitchFamily="34" charset="0"/>
              </a:rPr>
              <a:t>Provide details of your stay for next 14 days including the contact numbers.</a:t>
            </a:r>
          </a:p>
          <a:p>
            <a:pPr algn="just"/>
            <a:r>
              <a:rPr lang="en-US" sz="2800" dirty="0" smtClean="0">
                <a:latin typeface="Arial" pitchFamily="34" charset="0"/>
                <a:cs typeface="Arial" pitchFamily="34" charset="0"/>
              </a:rPr>
              <a:t>Obtain list of District and State Surveillance Officers for follow up and reporting in case of any issue.</a:t>
            </a:r>
          </a:p>
          <a:p>
            <a:pPr algn="just"/>
            <a:r>
              <a:rPr lang="en-US" sz="2800" dirty="0" smtClean="0">
                <a:latin typeface="Arial" pitchFamily="34" charset="0"/>
                <a:cs typeface="Arial" pitchFamily="34" charset="0"/>
              </a:rPr>
              <a:t>Use triple layer surgical mask (follow correct use and disposal of mask as briefed during the stay in quarantine centre)</a:t>
            </a:r>
          </a:p>
          <a:p>
            <a:pPr algn="just"/>
            <a:r>
              <a:rPr lang="en-US" sz="2800" dirty="0" smtClean="0">
                <a:latin typeface="Arial" pitchFamily="34" charset="0"/>
                <a:cs typeface="Arial" pitchFamily="34" charset="0"/>
              </a:rPr>
              <a:t>Follow frequent hand-wash with soap and water or use alcohol based hand sanitizer.</a:t>
            </a: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229600" cy="4525963"/>
          </a:xfrm>
        </p:spPr>
        <p:txBody>
          <a:bodyPr>
            <a:normAutofit lnSpcReduction="10000"/>
          </a:bodyPr>
          <a:lstStyle/>
          <a:p>
            <a:pPr algn="just"/>
            <a:r>
              <a:rPr lang="en-US" dirty="0" smtClean="0">
                <a:latin typeface="Arial" pitchFamily="34" charset="0"/>
                <a:cs typeface="Arial" pitchFamily="34" charset="0"/>
              </a:rPr>
              <a:t>Use respiratory etiquettes (use tissue paper/ hand-kerchief to cover your nose and mouth, turn head away from the person facing of you, while coughing/ sneezing).</a:t>
            </a:r>
          </a:p>
          <a:p>
            <a:pPr algn="just"/>
            <a:r>
              <a:rPr lang="en-US" dirty="0" smtClean="0">
                <a:latin typeface="Arial" pitchFamily="34" charset="0"/>
                <a:cs typeface="Arial" pitchFamily="34" charset="0"/>
              </a:rPr>
              <a:t>Monitor your temperature twice daily.</a:t>
            </a:r>
          </a:p>
          <a:p>
            <a:pPr algn="just"/>
            <a:r>
              <a:rPr lang="en-US" dirty="0" smtClean="0">
                <a:latin typeface="Arial" pitchFamily="34" charset="0"/>
                <a:cs typeface="Arial" pitchFamily="34" charset="0"/>
              </a:rPr>
              <a:t>Retain the aircraft boarding pass/ rail ticket/ details of Journey by taxi (including contact number of drivers etc)</a:t>
            </a:r>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latin typeface="Lucida Sans Unicode" pitchFamily="34" charset="0"/>
                <a:cs typeface="Lucida Sans Unicode" pitchFamily="34" charset="0"/>
              </a:rPr>
              <a:t>After reaching home</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533400" y="1066800"/>
            <a:ext cx="8229600" cy="4525963"/>
          </a:xfrm>
        </p:spPr>
        <p:txBody>
          <a:bodyPr>
            <a:noAutofit/>
          </a:bodyPr>
          <a:lstStyle/>
          <a:p>
            <a:pPr algn="just"/>
            <a:r>
              <a:rPr lang="en-US" sz="2800" dirty="0" smtClean="0">
                <a:latin typeface="Arial" pitchFamily="34" charset="0"/>
                <a:cs typeface="Arial" pitchFamily="34" charset="0"/>
              </a:rPr>
              <a:t>Avoid crowded places.</a:t>
            </a:r>
          </a:p>
          <a:p>
            <a:pPr algn="just"/>
            <a:r>
              <a:rPr lang="en-US" sz="2800" dirty="0" smtClean="0">
                <a:latin typeface="Arial" pitchFamily="34" charset="0"/>
                <a:cs typeface="Arial" pitchFamily="34" charset="0"/>
              </a:rPr>
              <a:t>Monitor your health for a period of next 14 days (after leaving the quarantine centre).</a:t>
            </a:r>
          </a:p>
          <a:p>
            <a:pPr algn="just"/>
            <a:r>
              <a:rPr lang="en-US" sz="2800" dirty="0" smtClean="0">
                <a:latin typeface="Arial" pitchFamily="34" charset="0"/>
                <a:cs typeface="Arial" pitchFamily="34" charset="0"/>
              </a:rPr>
              <a:t>Monitor body temperature twice daily.</a:t>
            </a:r>
          </a:p>
          <a:p>
            <a:pPr algn="just"/>
            <a:r>
              <a:rPr lang="en-US" sz="2800" dirty="0" smtClean="0">
                <a:latin typeface="Arial" pitchFamily="34" charset="0"/>
                <a:cs typeface="Arial" pitchFamily="34" charset="0"/>
              </a:rPr>
              <a:t>At all times:</a:t>
            </a:r>
          </a:p>
          <a:p>
            <a:pPr lvl="1" algn="just"/>
            <a:r>
              <a:rPr lang="en-US" dirty="0" smtClean="0">
                <a:latin typeface="Arial" pitchFamily="34" charset="0"/>
                <a:cs typeface="Arial" pitchFamily="34" charset="0"/>
              </a:rPr>
              <a:t>Maintain personal hygiene</a:t>
            </a:r>
          </a:p>
          <a:p>
            <a:pPr lvl="1" algn="just"/>
            <a:r>
              <a:rPr lang="en-US" dirty="0" smtClean="0">
                <a:latin typeface="Arial" pitchFamily="34" charset="0"/>
                <a:cs typeface="Arial" pitchFamily="34" charset="0"/>
              </a:rPr>
              <a:t>Wash hands with soap and water frequently or use alcohol based hand sanitizer.</a:t>
            </a:r>
          </a:p>
          <a:p>
            <a:pPr lvl="1" algn="just"/>
            <a:r>
              <a:rPr lang="en-US" dirty="0" smtClean="0">
                <a:latin typeface="Arial" pitchFamily="34" charset="0"/>
                <a:cs typeface="Arial" pitchFamily="34" charset="0"/>
              </a:rPr>
              <a:t>Use respiratory etiquettes (use tissue paper/ hand-kerchief to cover your nose and mouth, turn head away from the person facing of you, while coughing/ sneezing).</a:t>
            </a:r>
          </a:p>
          <a:p>
            <a:endParaRPr lang="en-US" sz="16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229600" cy="5486400"/>
          </a:xfrm>
        </p:spPr>
        <p:txBody>
          <a:bodyPr>
            <a:normAutofit/>
          </a:bodyPr>
          <a:lstStyle/>
          <a:p>
            <a:pPr algn="just"/>
            <a:r>
              <a:rPr lang="en-US" sz="2800" dirty="0" smtClean="0">
                <a:latin typeface="Arial" pitchFamily="34" charset="0"/>
                <a:cs typeface="Arial" pitchFamily="34" charset="0"/>
              </a:rPr>
              <a:t>Report to nearest health facility if you develop fever, cough or difficulty in breathing besides reporting it to the State and District Surveillance Officer.</a:t>
            </a:r>
          </a:p>
          <a:p>
            <a:pPr algn="just"/>
            <a:r>
              <a:rPr lang="en-US" sz="2800" dirty="0" smtClean="0">
                <a:latin typeface="Arial" pitchFamily="34" charset="0"/>
                <a:cs typeface="Arial" pitchFamily="34" charset="0"/>
              </a:rPr>
              <a:t>Allow attendance by health workers / respond to call received from Health functionaries. Keep their contact numbers handy.</a:t>
            </a:r>
          </a:p>
          <a:p>
            <a:pPr algn="just"/>
            <a:r>
              <a:rPr lang="en-US" sz="2800" dirty="0" smtClean="0">
                <a:latin typeface="Arial" pitchFamily="34" charset="0"/>
                <a:cs typeface="Arial" pitchFamily="34" charset="0"/>
              </a:rPr>
              <a:t>Inform about your health at the end of 14 days period to the  Healthcare worker and State and District Surveillance Officer.</a:t>
            </a:r>
          </a:p>
          <a:p>
            <a:endParaRPr lang="en-US" sz="2800" dirty="0">
              <a:latin typeface="Arial" pitchFamily="34" charset="0"/>
              <a:cs typeface="Arial" pitchFamily="34" charset="0"/>
            </a:endParaRPr>
          </a:p>
        </p:txBody>
      </p:sp>
      <p:pic>
        <p:nvPicPr>
          <p:cNvPr id="5" name="Picture 4"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736</Words>
  <Application>Microsoft Office PowerPoint</Application>
  <PresentationFormat>On-screen Show (4:3)</PresentationFormat>
  <Paragraphs>50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Guidelines with respect to discharge from Quarantine facility and follow up action in the community </vt:lpstr>
      <vt:lpstr>Guidelines for  Quarantine facility In-charge &amp; Health Professionals at Quarantine facility</vt:lpstr>
      <vt:lpstr> </vt:lpstr>
      <vt:lpstr>Slide 4</vt:lpstr>
      <vt:lpstr>Guidelines for patient at Quarantine facility </vt:lpstr>
      <vt:lpstr>While travelling back home</vt:lpstr>
      <vt:lpstr>Slide 7</vt:lpstr>
      <vt:lpstr>After reaching home</vt:lpstr>
      <vt:lpstr>Slide 9</vt:lpstr>
      <vt:lpstr>In case of symptoms within 14 days of leaving center</vt:lpstr>
      <vt:lpstr>Advice to other family members at home</vt:lpstr>
      <vt:lpstr> </vt:lpstr>
      <vt:lpstr>Source of the above information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Quarantine facility Incharge, Health professionals, Quarantine people and their family members to guide them with respect to the discharge from Quarantine facility and follow up action in the community.</dc:title>
  <dc:creator>Aashish Khandelwal</dc:creator>
  <cp:lastModifiedBy>vikas</cp:lastModifiedBy>
  <cp:revision>24</cp:revision>
  <dcterms:created xsi:type="dcterms:W3CDTF">2006-08-16T00:00:00Z</dcterms:created>
  <dcterms:modified xsi:type="dcterms:W3CDTF">2020-05-11T10:10:01Z</dcterms:modified>
</cp:coreProperties>
</file>